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Comfortaa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Comfortaa-bold.fntdata"/><Relationship Id="rId10" Type="http://schemas.openxmlformats.org/officeDocument/2006/relationships/slide" Target="slides/slide5.xml"/><Relationship Id="rId21" Type="http://schemas.openxmlformats.org/officeDocument/2006/relationships/font" Target="fonts/Comforta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09ef3e87d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09ef3e87d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09ef3e87dc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09ef3e87dc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09ef3e87dc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09ef3e87dc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09ef3e87dc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09ef3e87dc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09ef3e87dc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09ef3e87d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9ef3e87dc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09ef3e87dc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09ef3e87dc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09ef3e87dc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9ef3e87d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09ef3e87d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9ef3e87dc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09ef3e87dc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9ef3e87dc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09ef3e87dc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hyperlink" Target="http://wwf-ap.org/tracker/marineturtle/australia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hyperlink" Target="https://hakaimagazine.com/news/are-scientific-tracking-tags-hurting-wild-animal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0.jpg"/><Relationship Id="rId9" Type="http://schemas.openxmlformats.org/officeDocument/2006/relationships/image" Target="../media/image1.jpg"/><Relationship Id="rId5" Type="http://schemas.openxmlformats.org/officeDocument/2006/relationships/image" Target="../media/image3.jpg"/><Relationship Id="rId6" Type="http://schemas.openxmlformats.org/officeDocument/2006/relationships/image" Target="../media/image2.jpg"/><Relationship Id="rId7" Type="http://schemas.openxmlformats.org/officeDocument/2006/relationships/image" Target="../media/image7.jpg"/><Relationship Id="rId8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2.jpg"/><Relationship Id="rId5" Type="http://schemas.openxmlformats.org/officeDocument/2006/relationships/image" Target="../media/image5.jpg"/><Relationship Id="rId6" Type="http://schemas.openxmlformats.org/officeDocument/2006/relationships/hyperlink" Target="https://defenders.org/blog/2020/07/wildlife-tracking-thats-totally-out-of-world" TargetMode="External"/><Relationship Id="rId7" Type="http://schemas.openxmlformats.org/officeDocument/2006/relationships/hyperlink" Target="https://www.telemetrysolutions.com/wildlife-tracking-devices/gps-collar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4.png"/><Relationship Id="rId5" Type="http://schemas.openxmlformats.org/officeDocument/2006/relationships/hyperlink" Target="https://www.wildtrack.org/#" TargetMode="External"/><Relationship Id="rId6" Type="http://schemas.openxmlformats.org/officeDocument/2006/relationships/hyperlink" Target="https://medium.com/berkeleyischool/project-wildtrackai-applies-computer-vision-to-animal-footprint-classification-8125f24125d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hyperlink" Target="https://www.wildlifeinsights.org/about-wildlife-insights-ai" TargetMode="External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1.png"/><Relationship Id="rId5" Type="http://schemas.openxmlformats.org/officeDocument/2006/relationships/hyperlink" Target="https://www.hack-the-planet.io/story/theres-a-war-going-on-outside" TargetMode="External"/><Relationship Id="rId6" Type="http://schemas.openxmlformats.org/officeDocument/2006/relationships/hyperlink" Target="https://www.africanews.com/2023/02/27/tech-company-develops-ai-powered-anti-poaching-system//#:~:text=A%20Dutch%20technology%20company%20has,and%20animals%20in%20real%20time.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43750" l="0" r="0" t="0"/>
          <a:stretch/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780300" y="542250"/>
            <a:ext cx="7800600" cy="29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DBAE42"/>
                </a:solidFill>
                <a:highlight>
                  <a:srgbClr val="DD4B55"/>
                </a:highlight>
                <a:latin typeface="Comfortaa"/>
                <a:ea typeface="Comfortaa"/>
                <a:cs typeface="Comfortaa"/>
                <a:sym typeface="Comfortaa"/>
              </a:rPr>
              <a:t>The Use of   </a:t>
            </a:r>
            <a:endParaRPr b="1">
              <a:solidFill>
                <a:srgbClr val="DBAE42"/>
              </a:solidFill>
              <a:highlight>
                <a:srgbClr val="DD4B55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DBAE42"/>
                </a:solidFill>
                <a:highlight>
                  <a:srgbClr val="DD4B55"/>
                </a:highlight>
                <a:latin typeface="Comfortaa"/>
                <a:ea typeface="Comfortaa"/>
                <a:cs typeface="Comfortaa"/>
                <a:sym typeface="Comfortaa"/>
              </a:rPr>
              <a:t>Artificial</a:t>
            </a:r>
            <a:r>
              <a:rPr b="1" lang="en-GB">
                <a:solidFill>
                  <a:srgbClr val="DBAE42"/>
                </a:solidFill>
                <a:highlight>
                  <a:srgbClr val="DD4B55"/>
                </a:highlight>
                <a:latin typeface="Comfortaa"/>
                <a:ea typeface="Comfortaa"/>
                <a:cs typeface="Comfortaa"/>
                <a:sym typeface="Comfortaa"/>
              </a:rPr>
              <a:t> Intelligence in Wildlife Conservation</a:t>
            </a:r>
            <a:endParaRPr b="1">
              <a:solidFill>
                <a:srgbClr val="DBAE42"/>
              </a:solidFill>
              <a:highlight>
                <a:srgbClr val="DD4B55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509675" y="4701300"/>
            <a:ext cx="159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BAE42"/>
                </a:solidFill>
                <a:highlight>
                  <a:srgbClr val="6D758F"/>
                </a:highlight>
                <a:latin typeface="Comfortaa"/>
                <a:ea typeface="Comfortaa"/>
                <a:cs typeface="Comfortaa"/>
                <a:sym typeface="Comfortaa"/>
              </a:rPr>
              <a:t>Kirsty Anderson</a:t>
            </a:r>
            <a:endParaRPr sz="1100">
              <a:solidFill>
                <a:srgbClr val="DBAE42"/>
              </a:solidFill>
              <a:highlight>
                <a:srgbClr val="6D758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2"/>
          <p:cNvGrpSpPr/>
          <p:nvPr/>
        </p:nvGrpSpPr>
        <p:grpSpPr>
          <a:xfrm>
            <a:off x="0" y="0"/>
            <a:ext cx="9144000" cy="5143507"/>
            <a:chOff x="0" y="0"/>
            <a:chExt cx="9144000" cy="5143507"/>
          </a:xfrm>
        </p:grpSpPr>
        <p:pic>
          <p:nvPicPr>
            <p:cNvPr id="172" name="Google Shape;172;p22"/>
            <p:cNvPicPr preferRelativeResize="0"/>
            <p:nvPr/>
          </p:nvPicPr>
          <p:blipFill rotWithShape="1">
            <a:blip r:embed="rId3">
              <a:alphaModFix/>
            </a:blip>
            <a:srcRect b="43750" l="0" r="0" t="0"/>
            <a:stretch/>
          </p:blipFill>
          <p:spPr>
            <a:xfrm>
              <a:off x="0" y="0"/>
              <a:ext cx="9144000" cy="5143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22"/>
            <p:cNvSpPr/>
            <p:nvPr/>
          </p:nvSpPr>
          <p:spPr>
            <a:xfrm>
              <a:off x="217225" y="224975"/>
              <a:ext cx="8743200" cy="4724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22"/>
          <p:cNvSpPr txBox="1"/>
          <p:nvPr/>
        </p:nvSpPr>
        <p:spPr>
          <a:xfrm>
            <a:off x="342600" y="331925"/>
            <a:ext cx="3019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ctr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700"/>
              <a:buFont typeface="Comfortaa"/>
              <a:buChar char="➔"/>
            </a:pPr>
            <a:r>
              <a:rPr lang="en-GB" sz="1700">
                <a:solidFill>
                  <a:srgbClr val="274E13"/>
                </a:solidFill>
                <a:latin typeface="Comfortaa"/>
                <a:ea typeface="Comfortaa"/>
                <a:cs typeface="Comfortaa"/>
                <a:sym typeface="Comfortaa"/>
              </a:rPr>
              <a:t>The downsides</a:t>
            </a:r>
            <a:endParaRPr sz="1700">
              <a:solidFill>
                <a:srgbClr val="274E1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 txBox="1"/>
          <p:nvPr/>
        </p:nvSpPr>
        <p:spPr>
          <a:xfrm>
            <a:off x="803050" y="1270100"/>
            <a:ext cx="68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Crowd aided machine learning could give away locations to poachers</a:t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803050" y="2120300"/>
            <a:ext cx="69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Inaccurate data collection could have serious consequences, especially if things are missed</a:t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803050" y="3185900"/>
            <a:ext cx="69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Non-invasive methods can’t collect the same detail of biological data</a:t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b="43750" l="0" r="0" t="0"/>
          <a:stretch/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>
            <p:ph type="ctrTitle"/>
          </p:nvPr>
        </p:nvSpPr>
        <p:spPr>
          <a:xfrm>
            <a:off x="780300" y="542250"/>
            <a:ext cx="7800600" cy="41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DBAE42"/>
                </a:solidFill>
                <a:highlight>
                  <a:srgbClr val="DD4B55"/>
                </a:highlight>
                <a:latin typeface="Comfortaa"/>
                <a:ea typeface="Comfortaa"/>
                <a:cs typeface="Comfortaa"/>
                <a:sym typeface="Comfortaa"/>
              </a:rPr>
              <a:t>Thankyou!</a:t>
            </a:r>
            <a:endParaRPr b="1">
              <a:solidFill>
                <a:srgbClr val="DBAE42"/>
              </a:solidFill>
              <a:highlight>
                <a:srgbClr val="DD4B55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4"/>
          <p:cNvGrpSpPr/>
          <p:nvPr/>
        </p:nvGrpSpPr>
        <p:grpSpPr>
          <a:xfrm>
            <a:off x="0" y="0"/>
            <a:ext cx="9144000" cy="5143507"/>
            <a:chOff x="0" y="0"/>
            <a:chExt cx="9144000" cy="5143507"/>
          </a:xfrm>
        </p:grpSpPr>
        <p:pic>
          <p:nvPicPr>
            <p:cNvPr id="62" name="Google Shape;62;p14"/>
            <p:cNvPicPr preferRelativeResize="0"/>
            <p:nvPr/>
          </p:nvPicPr>
          <p:blipFill rotWithShape="1">
            <a:blip r:embed="rId3">
              <a:alphaModFix/>
            </a:blip>
            <a:srcRect b="43750" l="0" r="0" t="0"/>
            <a:stretch/>
          </p:blipFill>
          <p:spPr>
            <a:xfrm>
              <a:off x="0" y="0"/>
              <a:ext cx="9144000" cy="5143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14"/>
            <p:cNvSpPr/>
            <p:nvPr/>
          </p:nvSpPr>
          <p:spPr>
            <a:xfrm>
              <a:off x="217225" y="224975"/>
              <a:ext cx="8743200" cy="4724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14"/>
          <p:cNvSpPr txBox="1"/>
          <p:nvPr/>
        </p:nvSpPr>
        <p:spPr>
          <a:xfrm>
            <a:off x="762500" y="549200"/>
            <a:ext cx="48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Comfortaa"/>
              <a:buChar char="➔"/>
            </a:pPr>
            <a:r>
              <a:rPr b="1" lang="en-GB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How is data captured from wildlife?</a:t>
            </a:r>
            <a:endParaRPr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87775" y="1118725"/>
            <a:ext cx="421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The m</a:t>
            </a: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ost common method is to physically attach a tracking </a:t>
            </a: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device to the studied animal</a:t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535125" y="1941450"/>
            <a:ext cx="387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Like a smart watch, the device will track GPS as well as monitor health statistics</a:t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87775" y="2816475"/>
            <a:ext cx="447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They are v</a:t>
            </a: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ery informative devices, and have provided invaluable data to wildlife studies </a:t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696650" y="3764775"/>
            <a:ext cx="57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…b</a:t>
            </a:r>
            <a:r>
              <a:rPr lang="en-GB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ut these devices come with the cost of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>
                <a:solidFill>
                  <a:srgbClr val="CA383B"/>
                </a:solidFill>
                <a:latin typeface="Montserrat"/>
                <a:ea typeface="Montserrat"/>
                <a:cs typeface="Montserrat"/>
                <a:sym typeface="Montserrat"/>
              </a:rPr>
              <a:t>unethical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>
                <a:solidFill>
                  <a:srgbClr val="CA383B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solidFill>
                <a:srgbClr val="CA38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525" y="1150300"/>
            <a:ext cx="3583549" cy="23272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7746800" y="4646500"/>
            <a:ext cx="119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Source: </a:t>
            </a:r>
            <a:r>
              <a:rPr lang="en-GB" sz="700" u="sng">
                <a:solidFill>
                  <a:schemeClr val="hlink"/>
                </a:solidFill>
                <a:hlinkClick r:id="rId5"/>
              </a:rPr>
              <a:t>http://wwf-ap.org</a:t>
            </a:r>
            <a:endParaRPr sz="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5"/>
          <p:cNvGrpSpPr/>
          <p:nvPr/>
        </p:nvGrpSpPr>
        <p:grpSpPr>
          <a:xfrm>
            <a:off x="0" y="0"/>
            <a:ext cx="9144000" cy="5143507"/>
            <a:chOff x="0" y="0"/>
            <a:chExt cx="9144000" cy="5143507"/>
          </a:xfrm>
        </p:grpSpPr>
        <p:pic>
          <p:nvPicPr>
            <p:cNvPr id="76" name="Google Shape;76;p15"/>
            <p:cNvPicPr preferRelativeResize="0"/>
            <p:nvPr/>
          </p:nvPicPr>
          <p:blipFill rotWithShape="1">
            <a:blip r:embed="rId3">
              <a:alphaModFix/>
            </a:blip>
            <a:srcRect b="43750" l="0" r="0" t="0"/>
            <a:stretch/>
          </p:blipFill>
          <p:spPr>
            <a:xfrm>
              <a:off x="0" y="0"/>
              <a:ext cx="9144000" cy="5143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5"/>
            <p:cNvSpPr/>
            <p:nvPr/>
          </p:nvSpPr>
          <p:spPr>
            <a:xfrm>
              <a:off x="217225" y="224975"/>
              <a:ext cx="8743200" cy="4724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5"/>
          <p:cNvSpPr txBox="1"/>
          <p:nvPr/>
        </p:nvSpPr>
        <p:spPr>
          <a:xfrm>
            <a:off x="683950" y="649200"/>
            <a:ext cx="736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Comfortaa"/>
              <a:buChar char="➔"/>
            </a:pPr>
            <a:r>
              <a:rPr b="1" lang="en-GB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Why is this data unethical?</a:t>
            </a:r>
            <a:endParaRPr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1328750" y="1264075"/>
            <a:ext cx="63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The trackers are attached while the animal is tranquilised</a:t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353650" y="1707500"/>
            <a:ext cx="626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Studies have shown that this procedure can cause stress to the animal </a:t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328750" y="2873150"/>
            <a:ext cx="587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Studies have also shown that the attachment of the tracker can hinder movements such as swimming</a:t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1346600" y="2263950"/>
            <a:ext cx="583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If they are a pack animal, they could </a:t>
            </a: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lose</a:t>
            </a: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 their pack while they are unconscious</a:t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7320825" y="4638625"/>
            <a:ext cx="1632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Source: </a:t>
            </a:r>
            <a:r>
              <a:rPr lang="en-GB" sz="700" u="sng">
                <a:solidFill>
                  <a:schemeClr val="hlink"/>
                </a:solidFill>
                <a:hlinkClick r:id="rId4"/>
              </a:rPr>
              <a:t>https://hakaimagazine.com</a:t>
            </a:r>
            <a:endParaRPr sz="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6"/>
          <p:cNvGrpSpPr/>
          <p:nvPr/>
        </p:nvGrpSpPr>
        <p:grpSpPr>
          <a:xfrm>
            <a:off x="0" y="0"/>
            <a:ext cx="9144000" cy="5143507"/>
            <a:chOff x="0" y="0"/>
            <a:chExt cx="9144000" cy="5143507"/>
          </a:xfrm>
        </p:grpSpPr>
        <p:pic>
          <p:nvPicPr>
            <p:cNvPr id="89" name="Google Shape;89;p16"/>
            <p:cNvPicPr preferRelativeResize="0"/>
            <p:nvPr/>
          </p:nvPicPr>
          <p:blipFill rotWithShape="1">
            <a:blip r:embed="rId3">
              <a:alphaModFix/>
            </a:blip>
            <a:srcRect b="43750" l="0" r="0" t="0"/>
            <a:stretch/>
          </p:blipFill>
          <p:spPr>
            <a:xfrm>
              <a:off x="0" y="0"/>
              <a:ext cx="9144000" cy="5143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6"/>
            <p:cNvSpPr/>
            <p:nvPr/>
          </p:nvSpPr>
          <p:spPr>
            <a:xfrm>
              <a:off x="217225" y="224975"/>
              <a:ext cx="8743200" cy="4724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400" y="2420457"/>
            <a:ext cx="2646400" cy="1762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6975" y="799875"/>
            <a:ext cx="2237000" cy="13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400" y="799875"/>
            <a:ext cx="2646403" cy="14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2700" y="2512025"/>
            <a:ext cx="2399659" cy="17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794375" y="400050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Comfortaa"/>
              <a:buChar char="➔"/>
            </a:pPr>
            <a:r>
              <a:rPr b="1" lang="en-GB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What do the trackers look like?</a:t>
            </a:r>
            <a:endParaRPr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3138" y="759363"/>
            <a:ext cx="2358775" cy="15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51750" y="2460921"/>
            <a:ext cx="1247450" cy="18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7"/>
          <p:cNvGrpSpPr/>
          <p:nvPr/>
        </p:nvGrpSpPr>
        <p:grpSpPr>
          <a:xfrm>
            <a:off x="0" y="0"/>
            <a:ext cx="9144000" cy="5143507"/>
            <a:chOff x="0" y="0"/>
            <a:chExt cx="9144000" cy="5143507"/>
          </a:xfrm>
        </p:grpSpPr>
        <p:pic>
          <p:nvPicPr>
            <p:cNvPr id="103" name="Google Shape;103;p17"/>
            <p:cNvPicPr preferRelativeResize="0"/>
            <p:nvPr/>
          </p:nvPicPr>
          <p:blipFill rotWithShape="1">
            <a:blip r:embed="rId3">
              <a:alphaModFix/>
            </a:blip>
            <a:srcRect b="43750" l="0" r="0" t="0"/>
            <a:stretch/>
          </p:blipFill>
          <p:spPr>
            <a:xfrm>
              <a:off x="0" y="0"/>
              <a:ext cx="9144000" cy="5143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7"/>
            <p:cNvSpPr/>
            <p:nvPr/>
          </p:nvSpPr>
          <p:spPr>
            <a:xfrm>
              <a:off x="217225" y="224975"/>
              <a:ext cx="8743200" cy="4724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7"/>
          <p:cNvSpPr txBox="1"/>
          <p:nvPr/>
        </p:nvSpPr>
        <p:spPr>
          <a:xfrm>
            <a:off x="457200" y="991738"/>
            <a:ext cx="411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Outwith the harm to the animal, the data could be completely lost if the tracker is damaged or runs out of battery</a:t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4507700" y="991750"/>
            <a:ext cx="411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The trackers are expensive, and can only really be reused on species of similar size. Most studies would need a broad range of animal data!</a:t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2300250" y="3651300"/>
            <a:ext cx="454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It’s intrusive - let nature speak for itself. </a:t>
            </a:r>
            <a:b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Us intervening could corrupt the data as the animal is then behaving differently!</a:t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392900" y="414325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Comfortaa"/>
              <a:buChar char="➔"/>
            </a:pPr>
            <a:r>
              <a:rPr b="1" lang="en-GB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What about the tracker’s longevity?</a:t>
            </a:r>
            <a:endParaRPr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">
            <a:off x="1818140" y="2137395"/>
            <a:ext cx="1544373" cy="86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3685" y="2038448"/>
            <a:ext cx="2002826" cy="13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7566500" y="4607075"/>
            <a:ext cx="15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Sources: </a:t>
            </a:r>
            <a:r>
              <a:rPr lang="en-GB" sz="700" u="sng">
                <a:solidFill>
                  <a:schemeClr val="hlink"/>
                </a:solidFill>
                <a:hlinkClick r:id="rId6"/>
              </a:rPr>
              <a:t>https://defenders.org</a:t>
            </a:r>
            <a:r>
              <a:rPr lang="en-GB" sz="700"/>
              <a:t>; </a:t>
            </a:r>
            <a:r>
              <a:rPr lang="en-GB" sz="700" u="sng">
                <a:solidFill>
                  <a:schemeClr val="hlink"/>
                </a:solidFill>
                <a:hlinkClick r:id="rId7"/>
              </a:rPr>
              <a:t>www.telemetrysolutions.com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8"/>
          <p:cNvGrpSpPr/>
          <p:nvPr/>
        </p:nvGrpSpPr>
        <p:grpSpPr>
          <a:xfrm>
            <a:off x="0" y="0"/>
            <a:ext cx="9144000" cy="5143507"/>
            <a:chOff x="0" y="0"/>
            <a:chExt cx="9144000" cy="5143507"/>
          </a:xfrm>
        </p:grpSpPr>
        <p:pic>
          <p:nvPicPr>
            <p:cNvPr id="117" name="Google Shape;117;p18"/>
            <p:cNvPicPr preferRelativeResize="0"/>
            <p:nvPr/>
          </p:nvPicPr>
          <p:blipFill rotWithShape="1">
            <a:blip r:embed="rId3">
              <a:alphaModFix/>
            </a:blip>
            <a:srcRect b="43750" l="0" r="0" t="0"/>
            <a:stretch/>
          </p:blipFill>
          <p:spPr>
            <a:xfrm>
              <a:off x="0" y="0"/>
              <a:ext cx="9144000" cy="5143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8"/>
            <p:cNvSpPr/>
            <p:nvPr/>
          </p:nvSpPr>
          <p:spPr>
            <a:xfrm>
              <a:off x="217225" y="224975"/>
              <a:ext cx="8743200" cy="4724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8"/>
          <p:cNvSpPr txBox="1"/>
          <p:nvPr/>
        </p:nvSpPr>
        <p:spPr>
          <a:xfrm>
            <a:off x="3767038" y="747575"/>
            <a:ext cx="11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82142"/>
                </a:solidFill>
                <a:latin typeface="Comfortaa"/>
                <a:ea typeface="Comfortaa"/>
                <a:cs typeface="Comfortaa"/>
                <a:sym typeface="Comfortaa"/>
              </a:rPr>
              <a:t>Enter… AI</a:t>
            </a:r>
            <a:endParaRPr b="1">
              <a:solidFill>
                <a:srgbClr val="E82142"/>
              </a:solidFill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850" y="1233500"/>
            <a:ext cx="2513574" cy="25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9"/>
          <p:cNvGrpSpPr/>
          <p:nvPr/>
        </p:nvGrpSpPr>
        <p:grpSpPr>
          <a:xfrm>
            <a:off x="0" y="0"/>
            <a:ext cx="9144000" cy="5143507"/>
            <a:chOff x="0" y="0"/>
            <a:chExt cx="9144000" cy="5143507"/>
          </a:xfrm>
        </p:grpSpPr>
        <p:pic>
          <p:nvPicPr>
            <p:cNvPr id="126" name="Google Shape;126;p19"/>
            <p:cNvPicPr preferRelativeResize="0"/>
            <p:nvPr/>
          </p:nvPicPr>
          <p:blipFill rotWithShape="1">
            <a:blip r:embed="rId3">
              <a:alphaModFix/>
            </a:blip>
            <a:srcRect b="43750" l="0" r="0" t="0"/>
            <a:stretch/>
          </p:blipFill>
          <p:spPr>
            <a:xfrm>
              <a:off x="0" y="0"/>
              <a:ext cx="9144000" cy="5143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19"/>
            <p:cNvSpPr/>
            <p:nvPr/>
          </p:nvSpPr>
          <p:spPr>
            <a:xfrm>
              <a:off x="217225" y="224975"/>
              <a:ext cx="8743200" cy="4724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9"/>
          <p:cNvSpPr txBox="1"/>
          <p:nvPr/>
        </p:nvSpPr>
        <p:spPr>
          <a:xfrm>
            <a:off x="666100" y="534950"/>
            <a:ext cx="76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Comfortaa"/>
              <a:buChar char="➔"/>
            </a:pPr>
            <a:r>
              <a:rPr b="1" lang="en-GB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Artificial</a:t>
            </a:r>
            <a:r>
              <a:rPr b="1" lang="en-GB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 Intelligence is providing a non-invasive angle for studying wildlife</a:t>
            </a:r>
            <a:endParaRPr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4497050" y="2055800"/>
            <a:ext cx="46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1145675" y="861800"/>
            <a:ext cx="616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CA383B"/>
                </a:solidFill>
                <a:latin typeface="Montserrat"/>
                <a:ea typeface="Montserrat"/>
                <a:cs typeface="Montserrat"/>
                <a:sym typeface="Montserrat"/>
              </a:rPr>
              <a:t>Tracing footprints</a:t>
            </a:r>
            <a:endParaRPr b="1" sz="1700">
              <a:solidFill>
                <a:srgbClr val="CA38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3544175" y="1150538"/>
            <a:ext cx="13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CA383B"/>
                </a:solidFill>
                <a:latin typeface="Montserrat"/>
                <a:ea typeface="Montserrat"/>
                <a:cs typeface="Montserrat"/>
                <a:sym typeface="Montserrat"/>
              </a:rPr>
              <a:t>WildTrackAI</a:t>
            </a:r>
            <a:endParaRPr i="1">
              <a:solidFill>
                <a:srgbClr val="CA38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625000" y="1619975"/>
            <a:ext cx="438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This AI was built using machine learning techniques to determine species from images of footprints </a:t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625000" y="2520500"/>
            <a:ext cx="4382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Char char="●"/>
            </a:pP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Their</a:t>
            </a: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 AI models can provide &gt;90% accuracy in classifying species, </a:t>
            </a:r>
            <a:b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and also individual, gender and age group</a:t>
            </a:r>
            <a:r>
              <a:rPr lang="en-GB">
                <a:solidFill>
                  <a:srgbClr val="274E13"/>
                </a:solidFill>
              </a:rPr>
              <a:t>.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625000" y="3652800"/>
            <a:ext cx="438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Anyone with a smartphone can add to their </a:t>
            </a: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database by uploading a photo of animal tracks!</a:t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071" y="1202100"/>
            <a:ext cx="3151449" cy="342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794950" y="4547200"/>
            <a:ext cx="137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Sources:</a:t>
            </a:r>
            <a:br>
              <a:rPr lang="en-GB" sz="600"/>
            </a:br>
            <a:r>
              <a:rPr lang="en-GB" sz="600" u="sng">
                <a:solidFill>
                  <a:schemeClr val="hlink"/>
                </a:solidFill>
                <a:hlinkClick r:id="rId5"/>
              </a:rPr>
              <a:t>https://www.wildtrack.org/#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u="sng">
                <a:solidFill>
                  <a:schemeClr val="hlink"/>
                </a:solidFill>
                <a:hlinkClick r:id="rId6"/>
              </a:rPr>
              <a:t>https://medium.com/</a:t>
            </a:r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0"/>
          <p:cNvGrpSpPr/>
          <p:nvPr/>
        </p:nvGrpSpPr>
        <p:grpSpPr>
          <a:xfrm>
            <a:off x="0" y="0"/>
            <a:ext cx="9144000" cy="5143507"/>
            <a:chOff x="0" y="0"/>
            <a:chExt cx="9144000" cy="5143507"/>
          </a:xfrm>
        </p:grpSpPr>
        <p:pic>
          <p:nvPicPr>
            <p:cNvPr id="142" name="Google Shape;142;p20"/>
            <p:cNvPicPr preferRelativeResize="0"/>
            <p:nvPr/>
          </p:nvPicPr>
          <p:blipFill rotWithShape="1">
            <a:blip r:embed="rId3">
              <a:alphaModFix/>
            </a:blip>
            <a:srcRect b="43750" l="0" r="0" t="0"/>
            <a:stretch/>
          </p:blipFill>
          <p:spPr>
            <a:xfrm>
              <a:off x="0" y="0"/>
              <a:ext cx="9144000" cy="5143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20"/>
            <p:cNvSpPr/>
            <p:nvPr/>
          </p:nvSpPr>
          <p:spPr>
            <a:xfrm>
              <a:off x="217225" y="224975"/>
              <a:ext cx="8743200" cy="4724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20"/>
          <p:cNvSpPr txBox="1"/>
          <p:nvPr/>
        </p:nvSpPr>
        <p:spPr>
          <a:xfrm>
            <a:off x="666100" y="534950"/>
            <a:ext cx="76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Comfortaa"/>
              <a:buChar char="➔"/>
            </a:pPr>
            <a:r>
              <a:rPr b="1" lang="en-GB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Artificial Intelligence is providing a new angle for studying wildlife</a:t>
            </a:r>
            <a:endParaRPr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4497050" y="2055800"/>
            <a:ext cx="46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1488300" y="925700"/>
            <a:ext cx="616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CA383B"/>
                </a:solidFill>
                <a:latin typeface="Montserrat"/>
                <a:ea typeface="Montserrat"/>
                <a:cs typeface="Montserrat"/>
                <a:sym typeface="Montserrat"/>
              </a:rPr>
              <a:t>Camera Traps + Species Recognition</a:t>
            </a:r>
            <a:endParaRPr b="1" sz="1700">
              <a:solidFill>
                <a:srgbClr val="CA38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3716650" y="1307850"/>
            <a:ext cx="20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CA383B"/>
                </a:solidFill>
                <a:latin typeface="Montserrat"/>
                <a:ea typeface="Montserrat"/>
                <a:cs typeface="Montserrat"/>
                <a:sym typeface="Montserrat"/>
              </a:rPr>
              <a:t>WildLife Insights</a:t>
            </a:r>
            <a:endParaRPr i="1">
              <a:solidFill>
                <a:srgbClr val="CA38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1421950" y="1708050"/>
            <a:ext cx="660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Camera traps have been in use for some time, but identifying wildlife is a time consuming process</a:t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1387750" y="3619050"/>
            <a:ext cx="667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Montserrat"/>
              <a:buChar char="●"/>
            </a:pPr>
            <a:r>
              <a:rPr i="1"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WildLife Insights </a:t>
            </a: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have created an AI model that is able to </a:t>
            </a: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identify up to 1295 species as well as filter out media with no animals</a:t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1387750" y="4234650"/>
            <a:ext cx="648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There are also AI models that can recognise species’ using sound recordings.</a:t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7467800" y="4591275"/>
            <a:ext cx="15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Sources: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u="sng">
                <a:solidFill>
                  <a:schemeClr val="hlink"/>
                </a:solidFill>
                <a:hlinkClick r:id="rId4"/>
              </a:rPr>
              <a:t>https://www.wildlifeinsights.org/</a:t>
            </a:r>
            <a:endParaRPr sz="700"/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9487" y="2257848"/>
            <a:ext cx="3565034" cy="14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1"/>
          <p:cNvGrpSpPr/>
          <p:nvPr/>
        </p:nvGrpSpPr>
        <p:grpSpPr>
          <a:xfrm>
            <a:off x="0" y="0"/>
            <a:ext cx="9144000" cy="5143507"/>
            <a:chOff x="0" y="0"/>
            <a:chExt cx="9144000" cy="5143507"/>
          </a:xfrm>
        </p:grpSpPr>
        <p:pic>
          <p:nvPicPr>
            <p:cNvPr id="158" name="Google Shape;158;p21"/>
            <p:cNvPicPr preferRelativeResize="0"/>
            <p:nvPr/>
          </p:nvPicPr>
          <p:blipFill rotWithShape="1">
            <a:blip r:embed="rId3">
              <a:alphaModFix/>
            </a:blip>
            <a:srcRect b="43750" l="0" r="0" t="0"/>
            <a:stretch/>
          </p:blipFill>
          <p:spPr>
            <a:xfrm>
              <a:off x="0" y="0"/>
              <a:ext cx="9144000" cy="5143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21"/>
            <p:cNvSpPr/>
            <p:nvPr/>
          </p:nvSpPr>
          <p:spPr>
            <a:xfrm>
              <a:off x="217225" y="224975"/>
              <a:ext cx="8743200" cy="4724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21"/>
          <p:cNvSpPr txBox="1"/>
          <p:nvPr/>
        </p:nvSpPr>
        <p:spPr>
          <a:xfrm>
            <a:off x="666100" y="534950"/>
            <a:ext cx="761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Comfortaa"/>
              <a:buChar char="➔"/>
            </a:pPr>
            <a:r>
              <a:rPr b="1" lang="en-GB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Artificial Intelligence is providing a new angle for studying wildlife</a:t>
            </a:r>
            <a:endParaRPr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4497050" y="2055800"/>
            <a:ext cx="46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1488300" y="846150"/>
            <a:ext cx="616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CA383B"/>
                </a:solidFill>
                <a:latin typeface="Montserrat"/>
                <a:ea typeface="Montserrat"/>
                <a:cs typeface="Montserrat"/>
                <a:sym typeface="Montserrat"/>
              </a:rPr>
              <a:t>Detecting Poachers</a:t>
            </a:r>
            <a:endParaRPr b="1" sz="1700">
              <a:solidFill>
                <a:srgbClr val="CA38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3633550" y="1182100"/>
            <a:ext cx="16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CA383B"/>
                </a:solidFill>
                <a:latin typeface="Montserrat"/>
                <a:ea typeface="Montserrat"/>
                <a:cs typeface="Montserrat"/>
                <a:sym typeface="Montserrat"/>
              </a:rPr>
              <a:t>Hack the Planet</a:t>
            </a:r>
            <a:endParaRPr i="1">
              <a:solidFill>
                <a:srgbClr val="CA38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457550" y="1510800"/>
            <a:ext cx="4812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Their system consists of a camera trap wirelessly connected to a mini-computer</a:t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The mini-computer downloads the camera’s images and then uses AI to classify whether there’s a wild animal or human in the photo</a:t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The computer then uses a satellite modem to send a </a:t>
            </a: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warning</a:t>
            </a: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 directly to the rangers’ phones so they can have updates in real-time</a:t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Previously the camera trap’s media had to be checked by a ranger, making it difficult to know what’s happening in real-time.</a:t>
            </a:r>
            <a:endParaRPr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275" y="1835425"/>
            <a:ext cx="2801449" cy="21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7823500" y="4520250"/>
            <a:ext cx="110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/>
              <a:t>Sources: </a:t>
            </a:r>
            <a:br>
              <a:rPr lang="en-GB" sz="500"/>
            </a:br>
            <a:r>
              <a:rPr lang="en-GB" sz="500" u="sng">
                <a:solidFill>
                  <a:schemeClr val="hlink"/>
                </a:solidFill>
                <a:hlinkClick r:id="rId5"/>
              </a:rPr>
              <a:t>https://www.hack-the-planet.io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u="sng">
                <a:solidFill>
                  <a:schemeClr val="hlink"/>
                </a:solidFill>
                <a:hlinkClick r:id="rId6"/>
              </a:rPr>
              <a:t>www.africanews.com</a:t>
            </a:r>
            <a:endParaRPr sz="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